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64" saveSubsetFonts="1">
  <p:sldMasterIdLst>
    <p:sldMasterId id="2147483648" r:id="rId1"/>
  </p:sldMasterIdLst>
  <p:notesMasterIdLst>
    <p:notesMasterId r:id="rId9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79767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0" autoAdjust="0"/>
    <p:restoredTop sz="91697" autoAdjust="0"/>
  </p:normalViewPr>
  <p:slideViewPr>
    <p:cSldViewPr>
      <p:cViewPr>
        <p:scale>
          <a:sx n="90" d="100"/>
          <a:sy n="90" d="100"/>
        </p:scale>
        <p:origin x="-1032" y="-3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3D14BC-53B3-4247-BB85-2F638CD99B2A}" type="datetimeFigureOut">
              <a:rPr lang="ru-RU" smtClean="0"/>
              <a:t>14.02.2019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A2D2AF-9409-43A5-AC34-AABC2BFFCC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959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A2D2AF-9409-43A5-AC34-AABC2BFFCC3E}" type="slidenum">
              <a:rPr lang="ru-RU" smtClean="0"/>
              <a:t>164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6058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7155" indent="-283521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34085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87718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41352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94986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48620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02254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55888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464BC17-8A77-4CF0-8C28-E003778FA673}" type="slidenum">
              <a:rPr lang="ru-RU" altLang="ru-RU" smtClean="0"/>
              <a:pPr eaLnBrk="1" hangingPunct="1"/>
              <a:t>168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7360476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7155" indent="-283521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34085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87718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41352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94986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48620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02254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55888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A309037-EEBB-42F3-9F0C-36A5B16AE837}" type="slidenum">
              <a:rPr lang="ru-RU" altLang="ru-RU" smtClean="0"/>
              <a:pPr eaLnBrk="1" hangingPunct="1"/>
              <a:t>169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40553745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7155" indent="-283521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34085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87718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41352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94986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48620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02254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55888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7B6FB0F-8CDF-4F74-9289-F253E8B34D7B}" type="slidenum">
              <a:rPr lang="ru-RU" altLang="ru-RU" smtClean="0"/>
              <a:pPr eaLnBrk="1" hangingPunct="1"/>
              <a:t>170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577559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E32AA-DEE3-4FA5-8076-746652111378}" type="datetime1">
              <a:rPr lang="ru-RU" smtClean="0"/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0053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422B3-541F-4378-8547-0090FA824A18}" type="datetime1">
              <a:rPr lang="ru-RU" smtClean="0"/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5450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00648-2AED-4F6B-962B-EAEC193EF3D7}" type="datetime1">
              <a:rPr lang="ru-RU" smtClean="0"/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831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29865-4E4A-47BF-AD34-256309F2F710}" type="datetime1">
              <a:rPr lang="ru-RU" smtClean="0"/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543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64442-A6B0-4F89-919E-CCA8B6734686}" type="datetime1">
              <a:rPr lang="ru-RU" smtClean="0"/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841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E67F-68ED-408E-B3EC-D07513487D4C}" type="datetime1">
              <a:rPr lang="ru-RU" smtClean="0"/>
              <a:t>14.02.2019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468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73F9-63F7-4E82-91BB-C7FAEBCBCFA7}" type="datetime1">
              <a:rPr lang="ru-RU" smtClean="0"/>
              <a:t>14.02.2019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941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684D7-E022-41DE-BA6D-68408834A173}" type="datetime1">
              <a:rPr lang="ru-RU" smtClean="0"/>
              <a:t>14.02.2019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6287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E50A0-A379-42D6-9A43-9CD9111CBDE2}" type="datetime1">
              <a:rPr lang="ru-RU" smtClean="0"/>
              <a:t>14.02.2019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575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ACF98-249E-400B-9BFB-4FA2802B6E31}" type="datetime1">
              <a:rPr lang="ru-RU" smtClean="0"/>
              <a:t>14.02.2019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847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D39AD-EB7D-425E-8D03-AFE2DA1EFFAE}" type="datetime1">
              <a:rPr lang="ru-RU" smtClean="0"/>
              <a:t>14.02.2019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3064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E2B42-B673-4B62-96DD-75847E9CFC79}" type="datetime1">
              <a:rPr lang="ru-RU" smtClean="0"/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933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Михеев\Desktop\Приказ на подготовку плана тушения на 2019 год\Карта схема охраны лесов от пожаров Кировская область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112" y="182561"/>
            <a:ext cx="5221200" cy="665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7544" y="332657"/>
            <a:ext cx="8352928" cy="72008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Карта-схема распределения земель субъекта Российской Федерации по зонам охраны лесов от пожаров различными способами (с использованием наземных, авиационных или космических средств), в том числе зона контроля, с указанием маршрутов авиационного патрулирования с границами муниципальных образований, лесничеств и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лесопарков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300192" y="3831026"/>
            <a:ext cx="1368152" cy="900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48306" y="0"/>
            <a:ext cx="2895600" cy="365125"/>
          </a:xfrm>
        </p:spPr>
        <p:txBody>
          <a:bodyPr/>
          <a:lstStyle/>
          <a:p>
            <a:r>
              <a:rPr lang="ru-RU" smtClean="0"/>
              <a:t>146</a:t>
            </a:r>
            <a:endParaRPr lang="ru-RU" dirty="0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2377120"/>
              </p:ext>
            </p:extLst>
          </p:nvPr>
        </p:nvGraphicFramePr>
        <p:xfrm>
          <a:off x="107504" y="2492896"/>
          <a:ext cx="2334358" cy="974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88"/>
                <a:gridCol w="2134270"/>
              </a:tblGrid>
              <a:tr h="213254">
                <a:tc gridSpan="2"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Утвержденные маршруты авиапатрулирования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31" marR="84431" marT="45668" marB="45668"/>
                </a:tc>
                <a:tc hMerge="1">
                  <a:txBody>
                    <a:bodyPr/>
                    <a:lstStyle/>
                    <a:p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13254"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31" marR="84431" marT="45668" marB="45668"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маршрут Кировского </a:t>
                      </a:r>
                      <a:r>
                        <a:rPr lang="ru-RU" sz="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авиаотделения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31" marR="84431" marT="45668" marB="45668"/>
                </a:tc>
              </a:tr>
              <a:tr h="213254"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31" marR="84431" marT="45668" marB="45668"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маршрут </a:t>
                      </a:r>
                      <a:r>
                        <a:rPr lang="ru-RU" sz="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Кирсинского</a:t>
                      </a:r>
                      <a:r>
                        <a:rPr lang="ru-RU" sz="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авиаотделения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31" marR="84431" marT="45668" marB="45668"/>
                </a:tc>
              </a:tr>
              <a:tr h="213254"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31" marR="84431" marT="45668" marB="45668"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маршрут </a:t>
                      </a:r>
                      <a:r>
                        <a:rPr lang="ru-RU" sz="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Котельничского</a:t>
                      </a:r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авиаотделения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31" marR="84431" marT="45668" marB="45668"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6332303" y="3459371"/>
            <a:ext cx="1942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авиапатрулирования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9049" y="4005064"/>
            <a:ext cx="829408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 descr="http://boxgadget.ru/wp-content/uploads/2017/12/201708301103__375de45f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4622" y="5168257"/>
            <a:ext cx="1292106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7033065" y="4808184"/>
            <a:ext cx="5413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Ан-2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89049" y="6026803"/>
            <a:ext cx="8899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Cessna 182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74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44920" y="119063"/>
            <a:ext cx="5332534" cy="6697662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3376"/>
            <a:ext cx="8229600" cy="54292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Карта-схема мест дислокации </a:t>
            </a: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лесопожарных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формирований, подразделений пожарной охраны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аварийно-спасательных формирований </a:t>
            </a:r>
          </a:p>
        </p:txBody>
      </p:sp>
      <p:sp>
        <p:nvSpPr>
          <p:cNvPr id="6" name="Прямоугольная выноска 5"/>
          <p:cNvSpPr/>
          <p:nvPr/>
        </p:nvSpPr>
        <p:spPr>
          <a:xfrm>
            <a:off x="100012" y="2607350"/>
            <a:ext cx="2176827" cy="576262"/>
          </a:xfrm>
          <a:prstGeom prst="wedgeRectCallout">
            <a:avLst>
              <a:gd name="adj1" fmla="val 135337"/>
              <a:gd name="adj2" fmla="val 44764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Гирсовская</a:t>
            </a:r>
            <a:endParaRPr lang="ru-RU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ПХС-</a:t>
            </a:r>
            <a:r>
              <a:rPr lang="en-US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типа</a:t>
            </a:r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пос. </a:t>
            </a:r>
            <a:r>
              <a:rPr lang="ru-RU" sz="1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Гирсово</a:t>
            </a:r>
            <a:endParaRPr lang="ru-RU" sz="1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5760428" y="5084764"/>
            <a:ext cx="2088173" cy="593725"/>
          </a:xfrm>
          <a:prstGeom prst="wedgeRectCallout">
            <a:avLst>
              <a:gd name="adj1" fmla="val -140455"/>
              <a:gd name="adj2" fmla="val -283803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Оричевская</a:t>
            </a:r>
            <a:endParaRPr lang="ru-RU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ПХС-</a:t>
            </a:r>
            <a:r>
              <a:rPr lang="en-US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типа</a:t>
            </a:r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пгт</a:t>
            </a:r>
            <a:r>
              <a:rPr lang="ru-RU" sz="1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Оричи</a:t>
            </a:r>
          </a:p>
          <a:p>
            <a:pPr algn="ctr">
              <a:defRPr/>
            </a:pPr>
            <a:endParaRPr lang="ru-RU" sz="1200" u="sng" dirty="0"/>
          </a:p>
        </p:txBody>
      </p:sp>
      <p:sp>
        <p:nvSpPr>
          <p:cNvPr id="8" name="Прямоугольная выноска 7"/>
          <p:cNvSpPr/>
          <p:nvPr/>
        </p:nvSpPr>
        <p:spPr>
          <a:xfrm>
            <a:off x="3708889" y="1128713"/>
            <a:ext cx="2591303" cy="635000"/>
          </a:xfrm>
          <a:prstGeom prst="wedgeRectCallout">
            <a:avLst>
              <a:gd name="adj1" fmla="val 45951"/>
              <a:gd name="adj2" fmla="val 96606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Верхнекамская</a:t>
            </a:r>
          </a:p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ПХС-</a:t>
            </a:r>
            <a:r>
              <a:rPr lang="en-US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типа</a:t>
            </a:r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пгт</a:t>
            </a:r>
            <a:r>
              <a:rPr lang="ru-RU" sz="1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Светлополянск</a:t>
            </a:r>
            <a:endParaRPr lang="ru-RU" sz="1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sz="1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6573716" y="4219575"/>
            <a:ext cx="2016369" cy="577850"/>
          </a:xfrm>
          <a:prstGeom prst="wedgeRectCallout">
            <a:avLst>
              <a:gd name="adj1" fmla="val -114543"/>
              <a:gd name="adj2" fmla="val -146183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Зуевская</a:t>
            </a:r>
          </a:p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ПХС-</a:t>
            </a:r>
            <a:r>
              <a:rPr lang="en-US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типа</a:t>
            </a:r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Зуевка</a:t>
            </a:r>
          </a:p>
          <a:p>
            <a:pPr algn="ctr">
              <a:defRPr/>
            </a:pPr>
            <a:endParaRPr lang="ru-RU" sz="1200" u="sng" dirty="0"/>
          </a:p>
        </p:txBody>
      </p:sp>
      <p:sp>
        <p:nvSpPr>
          <p:cNvPr id="11" name="Прямоугольная выноска 10"/>
          <p:cNvSpPr/>
          <p:nvPr/>
        </p:nvSpPr>
        <p:spPr>
          <a:xfrm>
            <a:off x="1692519" y="5719763"/>
            <a:ext cx="2016369" cy="747712"/>
          </a:xfrm>
          <a:prstGeom prst="wedgeRectCallout">
            <a:avLst>
              <a:gd name="adj1" fmla="val 51984"/>
              <a:gd name="adj2" fmla="val -173138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Советская</a:t>
            </a:r>
          </a:p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ПХС-</a:t>
            </a:r>
            <a:r>
              <a:rPr lang="en-US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типа</a:t>
            </a:r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Советск</a:t>
            </a:r>
          </a:p>
          <a:p>
            <a:pPr algn="ctr">
              <a:defRPr/>
            </a:pPr>
            <a:r>
              <a:rPr lang="ru-RU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КОГСАУ «Лесоохрана»</a:t>
            </a:r>
          </a:p>
          <a:p>
            <a:pPr algn="ctr">
              <a:defRPr/>
            </a:pPr>
            <a:endParaRPr lang="ru-RU" sz="1200" u="sng" dirty="0"/>
          </a:p>
        </p:txBody>
      </p:sp>
      <p:sp>
        <p:nvSpPr>
          <p:cNvPr id="12" name="Прямоугольная выноска 11"/>
          <p:cNvSpPr/>
          <p:nvPr/>
        </p:nvSpPr>
        <p:spPr>
          <a:xfrm>
            <a:off x="366346" y="4651376"/>
            <a:ext cx="1963615" cy="722313"/>
          </a:xfrm>
          <a:prstGeom prst="wedgeRectCallout">
            <a:avLst>
              <a:gd name="adj1" fmla="val 104869"/>
              <a:gd name="adj2" fmla="val -167542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Котельничское</a:t>
            </a: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авиаотделение</a:t>
            </a:r>
            <a:endParaRPr lang="ru-RU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Котельнич</a:t>
            </a:r>
          </a:p>
          <a:p>
            <a:pPr algn="ctr">
              <a:defRPr/>
            </a:pPr>
            <a:endParaRPr lang="ru-RU" sz="1200" dirty="0"/>
          </a:p>
        </p:txBody>
      </p:sp>
      <p:sp>
        <p:nvSpPr>
          <p:cNvPr id="13" name="Прямоугольная выноска 12"/>
          <p:cNvSpPr/>
          <p:nvPr/>
        </p:nvSpPr>
        <p:spPr>
          <a:xfrm>
            <a:off x="6803782" y="2749550"/>
            <a:ext cx="2088173" cy="679450"/>
          </a:xfrm>
          <a:prstGeom prst="wedgeRectCallout">
            <a:avLst>
              <a:gd name="adj1" fmla="val -173029"/>
              <a:gd name="adj2" fmla="val 46047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Кировское </a:t>
            </a:r>
            <a:r>
              <a:rPr lang="ru-RU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авиаотделение</a:t>
            </a:r>
            <a:endParaRPr lang="ru-RU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Киров</a:t>
            </a:r>
          </a:p>
          <a:p>
            <a:pPr algn="ctr">
              <a:defRPr/>
            </a:pPr>
            <a:endParaRPr lang="ru-RU" sz="1200" dirty="0"/>
          </a:p>
        </p:txBody>
      </p:sp>
      <p:sp>
        <p:nvSpPr>
          <p:cNvPr id="14" name="Прямоугольная выноска 13"/>
          <p:cNvSpPr/>
          <p:nvPr/>
        </p:nvSpPr>
        <p:spPr>
          <a:xfrm>
            <a:off x="6803782" y="1374776"/>
            <a:ext cx="2088173" cy="766763"/>
          </a:xfrm>
          <a:prstGeom prst="wedgeRectCallout">
            <a:avLst>
              <a:gd name="adj1" fmla="val -89623"/>
              <a:gd name="adj2" fmla="val 79827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Кирсинское</a:t>
            </a: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авиаотделение</a:t>
            </a:r>
            <a:endParaRPr lang="ru-RU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Кирс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defRPr/>
            </a:pPr>
            <a:endParaRPr lang="ru-RU" sz="1200" dirty="0"/>
          </a:p>
        </p:txBody>
      </p:sp>
      <p:pic>
        <p:nvPicPr>
          <p:cNvPr id="32" name="Picture 34" descr="base_1_188377_176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6515" y="1059562"/>
            <a:ext cx="572662" cy="20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34" descr="base_1_188377_176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4718" y="2441727"/>
            <a:ext cx="572662" cy="20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34" descr="base_1_188377_176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881" y="4324652"/>
            <a:ext cx="572662" cy="20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33" descr="base_1_188377_179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026" y="2233384"/>
            <a:ext cx="624254" cy="373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33" descr="base_1_188377_179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299" y="5921717"/>
            <a:ext cx="624254" cy="373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33" descr="base_1_188377_179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2511" y="5186706"/>
            <a:ext cx="624254" cy="373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33" descr="base_1_188377_179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8922" y="3717032"/>
            <a:ext cx="624254" cy="373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33" descr="base_1_188377_179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8914" y="1264874"/>
            <a:ext cx="624254" cy="373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070914" y="7960"/>
            <a:ext cx="2895600" cy="365125"/>
          </a:xfrm>
        </p:spPr>
        <p:txBody>
          <a:bodyPr/>
          <a:lstStyle/>
          <a:p>
            <a:r>
              <a:rPr lang="ru-RU" dirty="0" smtClean="0"/>
              <a:t>147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8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Овал 91"/>
          <p:cNvSpPr/>
          <p:nvPr/>
        </p:nvSpPr>
        <p:spPr>
          <a:xfrm>
            <a:off x="3194539" y="4967288"/>
            <a:ext cx="215412" cy="2159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0" name="Овал 59"/>
          <p:cNvSpPr/>
          <p:nvPr/>
        </p:nvSpPr>
        <p:spPr>
          <a:xfrm>
            <a:off x="5124451" y="4017963"/>
            <a:ext cx="215411" cy="2159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5137639" y="3336925"/>
            <a:ext cx="215412" cy="2159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0245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5894" y="333231"/>
            <a:ext cx="5103935" cy="640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2346"/>
            <a:ext cx="8229600" cy="58102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2.1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Карта-схема мест дислокации </a:t>
            </a: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лесопожарных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формирований, подразделений пожарной охраны и аварийно-спасательных формирований </a:t>
            </a:r>
          </a:p>
        </p:txBody>
      </p:sp>
      <p:graphicFrame>
        <p:nvGraphicFramePr>
          <p:cNvPr id="10463" name="Group 22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3333160"/>
              </p:ext>
            </p:extLst>
          </p:nvPr>
        </p:nvGraphicFramePr>
        <p:xfrm>
          <a:off x="179512" y="707273"/>
          <a:ext cx="1943100" cy="5766033"/>
        </p:xfrm>
        <a:graphic>
          <a:graphicData uri="http://schemas.openxmlformats.org/drawingml/2006/table">
            <a:tbl>
              <a:tblPr/>
              <a:tblGrid>
                <a:gridCol w="200757"/>
                <a:gridCol w="1742343"/>
              </a:tblGrid>
              <a:tr h="22536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«4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2019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«11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93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«1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ПСЧ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«11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«3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7298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«6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«1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0154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«4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«5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93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«3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«1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«5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93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«2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«3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«11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«5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«5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93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«11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«6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 ПЧ ФГКУ </a:t>
                      </a:r>
                      <a:b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«3 отряд ФПС по Кировской области»</a:t>
                      </a:r>
                    </a:p>
                    <a:p>
                      <a:pPr algn="l" fontAlgn="t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«6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 ПЧ ФГКУ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«4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465" name="Group 2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081488"/>
              </p:ext>
            </p:extLst>
          </p:nvPr>
        </p:nvGraphicFramePr>
        <p:xfrm>
          <a:off x="7146763" y="632385"/>
          <a:ext cx="1889733" cy="6036974"/>
        </p:xfrm>
        <a:graphic>
          <a:graphicData uri="http://schemas.openxmlformats.org/drawingml/2006/table">
            <a:tbl>
              <a:tblPr/>
              <a:tblGrid>
                <a:gridCol w="196922"/>
                <a:gridCol w="1692811"/>
              </a:tblGrid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«6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«4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«6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«4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«5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«4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«1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ПЧ ФГКУ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«5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«1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 ПЧ ФГКУ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«6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42568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«11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«4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42568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«3 отряд ФПС по Кировской области» ОПТКП № 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8739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ФГКУ «2 отряд ФПС по Кировской области» ОПТКП № 2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8739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ФГКУ «6 отряд ФПС по Кировской области» ОПТКП № 3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42568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ПСЧ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«11 отряд ФПС по Кировской области» ОПТКП № 4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42568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«6 отряд ФПС по Кировской области» ОПТКП № 5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8739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СПТ ФКУ «ЦУКС ГУ МЧС России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</a:tbl>
          </a:graphicData>
        </a:graphic>
      </p:graphicFrame>
      <p:sp>
        <p:nvSpPr>
          <p:cNvPr id="10" name="Овал 9"/>
          <p:cNvSpPr/>
          <p:nvPr/>
        </p:nvSpPr>
        <p:spPr>
          <a:xfrm>
            <a:off x="3387092" y="4533036"/>
            <a:ext cx="215411" cy="2159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384" name="TextBox 10"/>
          <p:cNvSpPr txBox="1">
            <a:spLocks noChangeArrowheads="1"/>
          </p:cNvSpPr>
          <p:nvPr/>
        </p:nvSpPr>
        <p:spPr bwMode="auto">
          <a:xfrm>
            <a:off x="3366701" y="4498110"/>
            <a:ext cx="27549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120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4" name="Овал 13"/>
          <p:cNvSpPr/>
          <p:nvPr/>
        </p:nvSpPr>
        <p:spPr>
          <a:xfrm>
            <a:off x="6513635" y="2902816"/>
            <a:ext cx="215412" cy="21431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4482611" y="3706236"/>
            <a:ext cx="477715" cy="19129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>
                <a:latin typeface="Times New Roman" pitchFamily="18" charset="0"/>
                <a:cs typeface="Times New Roman" pitchFamily="18" charset="0"/>
              </a:rPr>
              <a:t>11</a:t>
            </a:r>
          </a:p>
        </p:txBody>
      </p:sp>
      <p:sp>
        <p:nvSpPr>
          <p:cNvPr id="18" name="Овал 17"/>
          <p:cNvSpPr/>
          <p:nvPr/>
        </p:nvSpPr>
        <p:spPr>
          <a:xfrm>
            <a:off x="5007930" y="5357813"/>
            <a:ext cx="373673" cy="1492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19" name="Овал 18"/>
          <p:cNvSpPr/>
          <p:nvPr/>
        </p:nvSpPr>
        <p:spPr>
          <a:xfrm>
            <a:off x="2470437" y="5038725"/>
            <a:ext cx="216877" cy="21431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3118339" y="2857500"/>
            <a:ext cx="215412" cy="2159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3924300" y="4184651"/>
            <a:ext cx="215412" cy="21431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3" name="Овал 22"/>
          <p:cNvSpPr/>
          <p:nvPr/>
        </p:nvSpPr>
        <p:spPr>
          <a:xfrm>
            <a:off x="5874039" y="2079339"/>
            <a:ext cx="216877" cy="2159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24" name="Овал 23"/>
          <p:cNvSpPr/>
          <p:nvPr/>
        </p:nvSpPr>
        <p:spPr>
          <a:xfrm>
            <a:off x="5172807" y="3505994"/>
            <a:ext cx="216877" cy="2159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94" name="TextBox 49"/>
          <p:cNvSpPr txBox="1">
            <a:spLocks noChangeArrowheads="1"/>
          </p:cNvSpPr>
          <p:nvPr/>
        </p:nvSpPr>
        <p:spPr bwMode="auto">
          <a:xfrm>
            <a:off x="6505156" y="2883478"/>
            <a:ext cx="22713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12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97" name="Овал 96"/>
          <p:cNvSpPr/>
          <p:nvPr/>
        </p:nvSpPr>
        <p:spPr>
          <a:xfrm>
            <a:off x="4007828" y="3459162"/>
            <a:ext cx="570034" cy="369887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35,</a:t>
            </a:r>
          </a:p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40, 41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96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7523" y="6025357"/>
            <a:ext cx="580292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7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3635" y="963613"/>
            <a:ext cx="580292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" name="Овал 87"/>
          <p:cNvSpPr/>
          <p:nvPr/>
        </p:nvSpPr>
        <p:spPr>
          <a:xfrm>
            <a:off x="4992566" y="4472565"/>
            <a:ext cx="216877" cy="21431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90" name="Овал 89"/>
          <p:cNvSpPr/>
          <p:nvPr/>
        </p:nvSpPr>
        <p:spPr>
          <a:xfrm>
            <a:off x="4335076" y="4058372"/>
            <a:ext cx="454269" cy="16589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Овал 90"/>
          <p:cNvSpPr/>
          <p:nvPr/>
        </p:nvSpPr>
        <p:spPr>
          <a:xfrm>
            <a:off x="3956170" y="5145881"/>
            <a:ext cx="439616" cy="11906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12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" name="Овал 93"/>
          <p:cNvSpPr/>
          <p:nvPr/>
        </p:nvSpPr>
        <p:spPr>
          <a:xfrm>
            <a:off x="4870937" y="6034233"/>
            <a:ext cx="410308" cy="1746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13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Овал 94"/>
          <p:cNvSpPr/>
          <p:nvPr/>
        </p:nvSpPr>
        <p:spPr>
          <a:xfrm>
            <a:off x="3593123" y="2359025"/>
            <a:ext cx="438151" cy="15398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14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" name="Овал 97"/>
          <p:cNvSpPr/>
          <p:nvPr/>
        </p:nvSpPr>
        <p:spPr>
          <a:xfrm>
            <a:off x="4713834" y="2546207"/>
            <a:ext cx="414703" cy="1079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15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" name="Овал 98"/>
          <p:cNvSpPr/>
          <p:nvPr/>
        </p:nvSpPr>
        <p:spPr>
          <a:xfrm>
            <a:off x="4679651" y="4821239"/>
            <a:ext cx="416170" cy="153987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16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" name="Овал 99"/>
          <p:cNvSpPr/>
          <p:nvPr/>
        </p:nvSpPr>
        <p:spPr>
          <a:xfrm>
            <a:off x="4193897" y="4748936"/>
            <a:ext cx="462329" cy="119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17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" name="Овал 100"/>
          <p:cNvSpPr/>
          <p:nvPr/>
        </p:nvSpPr>
        <p:spPr>
          <a:xfrm>
            <a:off x="5764515" y="3348111"/>
            <a:ext cx="435927" cy="1714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18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" name="Овал 101"/>
          <p:cNvSpPr/>
          <p:nvPr/>
        </p:nvSpPr>
        <p:spPr>
          <a:xfrm>
            <a:off x="3044071" y="2119459"/>
            <a:ext cx="416169" cy="153987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19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" name="Овал 102"/>
          <p:cNvSpPr/>
          <p:nvPr/>
        </p:nvSpPr>
        <p:spPr>
          <a:xfrm>
            <a:off x="3685442" y="3897096"/>
            <a:ext cx="489438" cy="20709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20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" name="Овал 103"/>
          <p:cNvSpPr/>
          <p:nvPr/>
        </p:nvSpPr>
        <p:spPr>
          <a:xfrm>
            <a:off x="3555033" y="3505994"/>
            <a:ext cx="457934" cy="1778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21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" name="Овал 104"/>
          <p:cNvSpPr/>
          <p:nvPr/>
        </p:nvSpPr>
        <p:spPr>
          <a:xfrm>
            <a:off x="3333751" y="5075454"/>
            <a:ext cx="460131" cy="1143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22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6" name="Овал 105"/>
          <p:cNvSpPr/>
          <p:nvPr/>
        </p:nvSpPr>
        <p:spPr>
          <a:xfrm>
            <a:off x="2773972" y="1556792"/>
            <a:ext cx="420567" cy="1587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23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" name="Овал 106"/>
          <p:cNvSpPr/>
          <p:nvPr/>
        </p:nvSpPr>
        <p:spPr>
          <a:xfrm>
            <a:off x="2369527" y="5516131"/>
            <a:ext cx="448141" cy="1143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24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" name="Овал 107"/>
          <p:cNvSpPr/>
          <p:nvPr/>
        </p:nvSpPr>
        <p:spPr>
          <a:xfrm>
            <a:off x="2809364" y="3749676"/>
            <a:ext cx="414705" cy="15557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25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0" name="Овал 109"/>
          <p:cNvSpPr/>
          <p:nvPr/>
        </p:nvSpPr>
        <p:spPr>
          <a:xfrm>
            <a:off x="3642193" y="4772603"/>
            <a:ext cx="465259" cy="1619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26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1" name="Овал 110"/>
          <p:cNvSpPr/>
          <p:nvPr/>
        </p:nvSpPr>
        <p:spPr>
          <a:xfrm>
            <a:off x="4320000" y="4398964"/>
            <a:ext cx="406646" cy="1143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27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" name="Овал 111"/>
          <p:cNvSpPr/>
          <p:nvPr/>
        </p:nvSpPr>
        <p:spPr>
          <a:xfrm>
            <a:off x="2860531" y="4848803"/>
            <a:ext cx="494568" cy="1714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28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" name="Овал 112"/>
          <p:cNvSpPr/>
          <p:nvPr/>
        </p:nvSpPr>
        <p:spPr>
          <a:xfrm>
            <a:off x="5245345" y="4682116"/>
            <a:ext cx="430090" cy="166687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29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" name="Овал 113"/>
          <p:cNvSpPr/>
          <p:nvPr/>
        </p:nvSpPr>
        <p:spPr>
          <a:xfrm>
            <a:off x="4408665" y="5487556"/>
            <a:ext cx="479071" cy="1714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30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" name="Овал 114"/>
          <p:cNvSpPr/>
          <p:nvPr/>
        </p:nvSpPr>
        <p:spPr>
          <a:xfrm>
            <a:off x="5301454" y="3976327"/>
            <a:ext cx="463061" cy="127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31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6" name="Овал 115"/>
          <p:cNvSpPr/>
          <p:nvPr/>
        </p:nvSpPr>
        <p:spPr>
          <a:xfrm>
            <a:off x="2285999" y="3801883"/>
            <a:ext cx="443501" cy="13493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32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" name="Овал 116"/>
          <p:cNvSpPr/>
          <p:nvPr/>
        </p:nvSpPr>
        <p:spPr>
          <a:xfrm>
            <a:off x="3825387" y="2820988"/>
            <a:ext cx="411773" cy="18097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33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Овал 117"/>
          <p:cNvSpPr/>
          <p:nvPr/>
        </p:nvSpPr>
        <p:spPr>
          <a:xfrm>
            <a:off x="2976785" y="5264151"/>
            <a:ext cx="410307" cy="1873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34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040673" y="25400"/>
            <a:ext cx="2895600" cy="365125"/>
          </a:xfrm>
        </p:spPr>
        <p:txBody>
          <a:bodyPr/>
          <a:lstStyle/>
          <a:p>
            <a:r>
              <a:rPr lang="ru-RU" dirty="0" smtClean="0"/>
              <a:t>148</a:t>
            </a:r>
            <a:endParaRPr lang="ru-RU" dirty="0"/>
          </a:p>
        </p:txBody>
      </p:sp>
      <p:sp>
        <p:nvSpPr>
          <p:cNvPr id="54" name="Овал 53"/>
          <p:cNvSpPr/>
          <p:nvPr/>
        </p:nvSpPr>
        <p:spPr>
          <a:xfrm>
            <a:off x="5172807" y="6379586"/>
            <a:ext cx="410308" cy="1746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36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Овал 54"/>
          <p:cNvSpPr/>
          <p:nvPr/>
        </p:nvSpPr>
        <p:spPr>
          <a:xfrm>
            <a:off x="3181938" y="884238"/>
            <a:ext cx="420567" cy="1587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39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Овал 55"/>
          <p:cNvSpPr/>
          <p:nvPr/>
        </p:nvSpPr>
        <p:spPr>
          <a:xfrm>
            <a:off x="3044071" y="3505994"/>
            <a:ext cx="420567" cy="1587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37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Овал 56"/>
          <p:cNvSpPr/>
          <p:nvPr/>
        </p:nvSpPr>
        <p:spPr>
          <a:xfrm>
            <a:off x="5465151" y="2886075"/>
            <a:ext cx="420567" cy="1587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38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37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814"/>
            <a:ext cx="8229600" cy="56038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Карта-схема межрегионального взаимодействия при тушении лесных пожаров </a:t>
            </a:r>
          </a:p>
        </p:txBody>
      </p:sp>
      <p:pic>
        <p:nvPicPr>
          <p:cNvPr id="11267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71751" y="1243014"/>
            <a:ext cx="4592515" cy="4319587"/>
          </a:xfrm>
        </p:spPr>
      </p:pic>
      <p:sp>
        <p:nvSpPr>
          <p:cNvPr id="8" name="Скругленный прямоугольник 7"/>
          <p:cNvSpPr/>
          <p:nvPr/>
        </p:nvSpPr>
        <p:spPr>
          <a:xfrm>
            <a:off x="3851032" y="1916112"/>
            <a:ext cx="1548660" cy="3424238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лесного хозяйства </a:t>
            </a:r>
          </a:p>
          <a:p>
            <a:pPr algn="ctr">
              <a:defRPr/>
            </a:pP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Кировской области</a:t>
            </a:r>
          </a:p>
          <a:p>
            <a:pPr algn="ctr">
              <a:defRPr/>
            </a:pPr>
            <a:r>
              <a:rPr lang="ru-RU" sz="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 </a:t>
            </a:r>
            <a:r>
              <a:rPr lang="ru-RU" sz="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8-800-100-94-00</a:t>
            </a:r>
            <a:r>
              <a:rPr lang="ru-RU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>
              <a:defRPr/>
            </a:pP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(8332)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64-34-28</a:t>
            </a:r>
          </a:p>
          <a:p>
            <a:pPr algn="ctr">
              <a:defRPr/>
            </a:pP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</a:t>
            </a:r>
          </a:p>
          <a:p>
            <a:pPr algn="ctr">
              <a:defRPr/>
            </a:pP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автоцистерны,</a:t>
            </a:r>
            <a:endParaRPr lang="ru-RU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трактора (1 бульдозер, </a:t>
            </a:r>
          </a:p>
          <a:p>
            <a:pPr algn="ctr">
              <a:defRPr/>
            </a:pP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колесных трактора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тягач,</a:t>
            </a:r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трал,</a:t>
            </a:r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грузовые автомашины,</a:t>
            </a:r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автобус, </a:t>
            </a:r>
            <a:endParaRPr lang="ru-RU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мотопомп,</a:t>
            </a:r>
            <a:endParaRPr lang="ru-RU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зажигательных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аппаратов,</a:t>
            </a:r>
            <a:endParaRPr lang="ru-RU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бензопил,</a:t>
            </a:r>
            <a:endParaRPr lang="ru-RU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воздуходувок,</a:t>
            </a:r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РЛО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5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УКВ-раций, </a:t>
            </a:r>
          </a:p>
          <a:p>
            <a:pPr algn="ctr">
              <a:defRPr/>
            </a:pP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КВ-рация, </a:t>
            </a:r>
            <a:endParaRPr lang="ru-RU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человек, из них</a:t>
            </a:r>
            <a:endParaRPr lang="ru-RU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сотрудников ППС и</a:t>
            </a:r>
          </a:p>
          <a:p>
            <a:pPr algn="ctr">
              <a:defRPr/>
            </a:pP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летчик-наблюдатель, </a:t>
            </a:r>
          </a:p>
          <a:p>
            <a:pPr algn="ctr">
              <a:defRPr/>
            </a:pP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работника наземных служб</a:t>
            </a:r>
          </a:p>
          <a:p>
            <a:pPr algn="ctr">
              <a:defRPr/>
            </a:pPr>
            <a:endParaRPr lang="ru-RU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772527" y="921704"/>
            <a:ext cx="2259623" cy="935956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природных ресурсов и охраны окружающей среды Республики </a:t>
            </a: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</a:t>
            </a:r>
          </a:p>
          <a:p>
            <a:pPr algn="ctr">
              <a:defRPr/>
            </a:pP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8212) 39-00-90, 39-00-92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948854" y="965200"/>
            <a:ext cx="1655885" cy="1239838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природных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ресурсов, лесного хозяйства и экологии Пермского края </a:t>
            </a: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3422) 41-08-52, 34-94-44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232871" y="3726656"/>
            <a:ext cx="1655885" cy="1152525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лесного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хозяйства Удмуртской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</a:t>
            </a:r>
          </a:p>
          <a:p>
            <a:pPr algn="ctr">
              <a:defRPr/>
            </a:pP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3412)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72-34-41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147897" y="5516564"/>
            <a:ext cx="2231780" cy="720725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лесного хозяйства Республики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Татарстан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8432) 21-37-93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882413" y="5516564"/>
            <a:ext cx="1937238" cy="896938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лесного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охотничьего хозяйства 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 Марий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</a:t>
            </a: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8362) 56-65-35, 64-20-00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84335" y="4383089"/>
            <a:ext cx="1834662" cy="1133475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лесного хозяйства Нижегородской области</a:t>
            </a: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8314) 30-01-23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89038467542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84335" y="3262313"/>
            <a:ext cx="1834662" cy="928687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лесного хозяйства Костромской области</a:t>
            </a: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4942) 49-24-91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84335" y="2205039"/>
            <a:ext cx="1834662" cy="936625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лесного комплекса Вологодской области</a:t>
            </a: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8172)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54-57-30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57959" y="965201"/>
            <a:ext cx="2159977" cy="1160463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 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природных ресурсов и лесопромышленного комплекса Архангельской области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 (8182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41-06-41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18456" y="7960"/>
            <a:ext cx="2895600" cy="365125"/>
          </a:xfrm>
        </p:spPr>
        <p:txBody>
          <a:bodyPr/>
          <a:lstStyle/>
          <a:p>
            <a:r>
              <a:rPr lang="ru-RU" dirty="0" smtClean="0"/>
              <a:t>149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899592" y="1268760"/>
            <a:ext cx="17281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6299208" y="4005064"/>
            <a:ext cx="14752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435112" y="6022080"/>
            <a:ext cx="17281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399691" y="5733256"/>
            <a:ext cx="17281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986936" y="6237289"/>
            <a:ext cx="17281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2986936" y="5733256"/>
            <a:ext cx="17281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756768" y="5084763"/>
            <a:ext cx="17281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756768" y="4653136"/>
            <a:ext cx="17281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737570" y="3933056"/>
            <a:ext cx="17281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756768" y="3500438"/>
            <a:ext cx="17281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7074938" y="1168208"/>
            <a:ext cx="14037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6299208" y="4519392"/>
            <a:ext cx="14716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7096595" y="1920697"/>
            <a:ext cx="14037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4038242" y="1628800"/>
            <a:ext cx="17281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038242" y="1167096"/>
            <a:ext cx="17281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873851" y="1857660"/>
            <a:ext cx="17281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756768" y="2436904"/>
            <a:ext cx="17281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737570" y="2924944"/>
            <a:ext cx="17281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4036252" y="2120776"/>
            <a:ext cx="116554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4042514" y="2514696"/>
            <a:ext cx="11530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53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Заголовок 3"/>
          <p:cNvSpPr>
            <a:spLocks noGrp="1"/>
          </p:cNvSpPr>
          <p:nvPr>
            <p:ph type="title"/>
          </p:nvPr>
        </p:nvSpPr>
        <p:spPr>
          <a:xfrm>
            <a:off x="250582" y="260350"/>
            <a:ext cx="8642838" cy="63859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привлечения сил и средств подразделений пожарной охраны и аварийно-спасательных формирований, сил и средств, которые могут быть привлечены для борьбы с лесными пожарами, иных юридических лиц, которые могут быть привлечены в установленном порядке к тушению лесных пожаров, в соответствии с уровнем пожарной опасности в лесах </a:t>
            </a:r>
            <a:endParaRPr lang="ru-RU" alt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Крест 77"/>
          <p:cNvSpPr/>
          <p:nvPr/>
        </p:nvSpPr>
        <p:spPr>
          <a:xfrm>
            <a:off x="5508382" y="3357564"/>
            <a:ext cx="359019" cy="358775"/>
          </a:xfrm>
          <a:prstGeom prst="plus">
            <a:avLst>
              <a:gd name="adj" fmla="val 38691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645590"/>
              </p:ext>
            </p:extLst>
          </p:nvPr>
        </p:nvGraphicFramePr>
        <p:xfrm>
          <a:off x="6228184" y="1124744"/>
          <a:ext cx="2615208" cy="4320477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653802"/>
                <a:gridCol w="653802"/>
                <a:gridCol w="653802"/>
                <a:gridCol w="653802"/>
              </a:tblGrid>
              <a:tr h="617211">
                <a:tc>
                  <a:txBody>
                    <a:bodyPr/>
                    <a:lstStyle/>
                    <a:p>
                      <a:pPr algn="l"/>
                      <a:r>
                        <a:rPr lang="en-US" sz="11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1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КПО</a:t>
                      </a:r>
                      <a:endParaRPr lang="ru-RU" sz="11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7211"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КПО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7211"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КПО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7211"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КПО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17211"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КПО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7211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Угроза возникновения ЧС</a:t>
                      </a: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17211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Действия</a:t>
                      </a:r>
                      <a:r>
                        <a:rPr lang="ru-RU" sz="9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режима ЧС</a:t>
                      </a: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Задействуются все ресурсы пожаротушения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588456"/>
              </p:ext>
            </p:extLst>
          </p:nvPr>
        </p:nvGraphicFramePr>
        <p:xfrm>
          <a:off x="-10272" y="5870416"/>
          <a:ext cx="9154273" cy="726936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911736"/>
                <a:gridCol w="911736"/>
                <a:gridCol w="911736"/>
                <a:gridCol w="911736"/>
                <a:gridCol w="757470"/>
                <a:gridCol w="1295416"/>
                <a:gridCol w="682322"/>
                <a:gridCol w="958539"/>
                <a:gridCol w="864934"/>
                <a:gridCol w="948648"/>
              </a:tblGrid>
              <a:tr h="72693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Лесопожарные</a:t>
                      </a:r>
                      <a:r>
                        <a:rPr lang="ru-R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формирования</a:t>
                      </a:r>
                      <a:endParaRPr lang="ru-R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Пожарные подразделения ГУ МЧС</a:t>
                      </a:r>
                      <a:endParaRPr lang="ru-R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Силы и средства лиц, осуществляющих и не осуществляющих использование лесов</a:t>
                      </a:r>
                      <a:endParaRPr lang="ru-R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 ресурсы пожаротушения находятся в повышенной готовности</a:t>
                      </a:r>
                      <a:endParaRPr lang="ru-R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 ресурсы пожаротушения находятся в полной готовности</a:t>
                      </a:r>
                      <a:endParaRPr lang="ru-R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Равнобедренный треугольник 3"/>
          <p:cNvSpPr/>
          <p:nvPr/>
        </p:nvSpPr>
        <p:spPr>
          <a:xfrm>
            <a:off x="2339750" y="2401944"/>
            <a:ext cx="2088234" cy="212394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105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 человек,</a:t>
            </a:r>
            <a:endParaRPr lang="ru-RU" sz="105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105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130 единица техники </a:t>
            </a:r>
            <a:endParaRPr lang="ru-RU" sz="105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105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19 руководителей тушения лесных пожаров</a:t>
            </a:r>
            <a:endParaRPr lang="ru-RU" sz="105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52298" y="2339712"/>
            <a:ext cx="1296144" cy="2186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522 человека,</a:t>
            </a:r>
          </a:p>
          <a:p>
            <a:pPr algn="ctr"/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126 единиц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техники</a:t>
            </a:r>
          </a:p>
        </p:txBody>
      </p:sp>
      <p:sp>
        <p:nvSpPr>
          <p:cNvPr id="6" name="Ромб 5"/>
          <p:cNvSpPr/>
          <p:nvPr/>
        </p:nvSpPr>
        <p:spPr>
          <a:xfrm>
            <a:off x="302769" y="2401944"/>
            <a:ext cx="1964975" cy="212394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6058 человек,</a:t>
            </a:r>
          </a:p>
          <a:p>
            <a:pPr algn="ctr"/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3402 единицы техники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Ромб 37"/>
          <p:cNvSpPr/>
          <p:nvPr/>
        </p:nvSpPr>
        <p:spPr>
          <a:xfrm>
            <a:off x="7668344" y="2419408"/>
            <a:ext cx="432048" cy="465584"/>
          </a:xfrm>
          <a:prstGeom prst="diamon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Ромб 57"/>
          <p:cNvSpPr/>
          <p:nvPr/>
        </p:nvSpPr>
        <p:spPr>
          <a:xfrm>
            <a:off x="7668344" y="3037392"/>
            <a:ext cx="432048" cy="465584"/>
          </a:xfrm>
          <a:prstGeom prst="diamon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Ромб 58"/>
          <p:cNvSpPr/>
          <p:nvPr/>
        </p:nvSpPr>
        <p:spPr>
          <a:xfrm>
            <a:off x="5832418" y="5941088"/>
            <a:ext cx="432048" cy="465584"/>
          </a:xfrm>
          <a:prstGeom prst="diamon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Ромб 59"/>
          <p:cNvSpPr/>
          <p:nvPr/>
        </p:nvSpPr>
        <p:spPr>
          <a:xfrm>
            <a:off x="7524328" y="5941088"/>
            <a:ext cx="432048" cy="46558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омб 62"/>
          <p:cNvSpPr/>
          <p:nvPr/>
        </p:nvSpPr>
        <p:spPr>
          <a:xfrm>
            <a:off x="7668344" y="4293096"/>
            <a:ext cx="432048" cy="46558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Ромб 65"/>
          <p:cNvSpPr/>
          <p:nvPr/>
        </p:nvSpPr>
        <p:spPr>
          <a:xfrm>
            <a:off x="7668344" y="3601712"/>
            <a:ext cx="432048" cy="465584"/>
          </a:xfrm>
          <a:prstGeom prst="diamon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Ромб 66"/>
          <p:cNvSpPr/>
          <p:nvPr/>
        </p:nvSpPr>
        <p:spPr>
          <a:xfrm>
            <a:off x="3841640" y="5939696"/>
            <a:ext cx="432048" cy="46558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Равнобедренный треугольник 67"/>
          <p:cNvSpPr/>
          <p:nvPr/>
        </p:nvSpPr>
        <p:spPr>
          <a:xfrm>
            <a:off x="179512" y="5990880"/>
            <a:ext cx="360040" cy="3646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Прямоугольник 68"/>
          <p:cNvSpPr/>
          <p:nvPr/>
        </p:nvSpPr>
        <p:spPr>
          <a:xfrm>
            <a:off x="2164179" y="5939696"/>
            <a:ext cx="351145" cy="4669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Равнобедренный треугольник 70"/>
          <p:cNvSpPr/>
          <p:nvPr/>
        </p:nvSpPr>
        <p:spPr>
          <a:xfrm>
            <a:off x="7020272" y="4343584"/>
            <a:ext cx="360040" cy="3646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Равнобедренный треугольник 71"/>
          <p:cNvSpPr/>
          <p:nvPr/>
        </p:nvSpPr>
        <p:spPr>
          <a:xfrm>
            <a:off x="7011796" y="3645040"/>
            <a:ext cx="360040" cy="3646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Равнобедренный треугольник 73"/>
          <p:cNvSpPr/>
          <p:nvPr/>
        </p:nvSpPr>
        <p:spPr>
          <a:xfrm>
            <a:off x="7011796" y="3087880"/>
            <a:ext cx="360040" cy="3646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Равнобедренный треугольник 74"/>
          <p:cNvSpPr/>
          <p:nvPr/>
        </p:nvSpPr>
        <p:spPr>
          <a:xfrm>
            <a:off x="7011796" y="2469896"/>
            <a:ext cx="360040" cy="3646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Равнобедренный треугольник 75"/>
          <p:cNvSpPr/>
          <p:nvPr/>
        </p:nvSpPr>
        <p:spPr>
          <a:xfrm>
            <a:off x="7011796" y="1828880"/>
            <a:ext cx="360040" cy="3646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Равнобедренный треугольник 76"/>
          <p:cNvSpPr/>
          <p:nvPr/>
        </p:nvSpPr>
        <p:spPr>
          <a:xfrm>
            <a:off x="7011796" y="1196752"/>
            <a:ext cx="360040" cy="3646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Прямоугольник 78"/>
          <p:cNvSpPr/>
          <p:nvPr/>
        </p:nvSpPr>
        <p:spPr>
          <a:xfrm>
            <a:off x="8316416" y="4282968"/>
            <a:ext cx="351145" cy="4669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304498" y="0"/>
            <a:ext cx="2895600" cy="365125"/>
          </a:xfrm>
        </p:spPr>
        <p:txBody>
          <a:bodyPr/>
          <a:lstStyle/>
          <a:p>
            <a:r>
              <a:rPr lang="ru-RU" dirty="0" smtClean="0"/>
              <a:t>150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3053669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Заголовок 1"/>
          <p:cNvSpPr>
            <a:spLocks noGrp="1"/>
          </p:cNvSpPr>
          <p:nvPr>
            <p:ph type="title"/>
          </p:nvPr>
        </p:nvSpPr>
        <p:spPr>
          <a:xfrm>
            <a:off x="250581" y="260351"/>
            <a:ext cx="8714642" cy="4032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функционирования специализированной диспетчерской службы на территории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Кировской области</a:t>
            </a:r>
            <a:endParaRPr lang="ru-RU" alt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053254" y="2533650"/>
            <a:ext cx="2664069" cy="1441450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 КОГСАУ «Лесоохрана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лесного хозяйства Кировской области, </a:t>
            </a:r>
          </a:p>
          <a:p>
            <a:pPr algn="ctr">
              <a:defRPr/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Киров, ул. Пятницкая,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 32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>
              <a:defRPr/>
            </a:pP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ел. 8-800-100-94-00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(8332) 64-34-28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трелка вправо 16"/>
          <p:cNvSpPr>
            <a:spLocks noChangeArrowheads="1"/>
          </p:cNvSpPr>
          <p:nvPr/>
        </p:nvSpPr>
        <p:spPr bwMode="auto">
          <a:xfrm rot="-5400000">
            <a:off x="5517845" y="2124137"/>
            <a:ext cx="287338" cy="306265"/>
          </a:xfrm>
          <a:prstGeom prst="right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E8B0B0"/>
              </a:gs>
              <a:gs pos="35001">
                <a:srgbClr val="EEC8C8"/>
              </a:gs>
              <a:gs pos="100000">
                <a:srgbClr val="F9E9E9"/>
              </a:gs>
            </a:gsLst>
            <a:lin ang="16200000" scaled="1"/>
          </a:gradFill>
          <a:ln w="9525" algn="ctr">
            <a:solidFill>
              <a:srgbClr val="9A4E4E"/>
            </a:solidFill>
            <a:miter lim="800000"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</p:spPr>
        <p:txBody>
          <a:bodyPr vert="eaVert" anchor="ctr"/>
          <a:lstStyle/>
          <a:p>
            <a:pPr algn="ctr">
              <a:defRPr/>
            </a:pPr>
            <a:endParaRPr lang="ru-RU">
              <a:solidFill>
                <a:schemeClr val="dk1"/>
              </a:solidFill>
              <a:latin typeface="+mn-lt"/>
              <a:cs typeface="+mn-cs"/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7020659" y="764704"/>
            <a:ext cx="1991456" cy="648171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 Коми</a:t>
            </a:r>
          </a:p>
          <a:p>
            <a:pPr algn="ctr">
              <a:defRPr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тел. (8212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39-00-90,</a:t>
            </a:r>
          </a:p>
          <a:p>
            <a:pPr algn="ctr">
              <a:defRPr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39-00-92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3996105" y="1631950"/>
            <a:ext cx="2664069" cy="50323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лесного хозяйства по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ПФО,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ел. (831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421-42-81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4067908" y="908051"/>
            <a:ext cx="2518997" cy="576263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ФДС,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ел. (495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993-31-25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8-800-100-94-00</a:t>
            </a:r>
          </a:p>
        </p:txBody>
      </p:sp>
      <p:sp>
        <p:nvSpPr>
          <p:cNvPr id="43" name="Прямоугольник 42"/>
          <p:cNvSpPr/>
          <p:nvPr/>
        </p:nvSpPr>
        <p:spPr>
          <a:xfrm rot="16200000">
            <a:off x="-2326176" y="3559786"/>
            <a:ext cx="5616575" cy="433754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Лесные отделы министерства лесного хозяйства Кировской области в лесничествах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7029451" y="1484312"/>
            <a:ext cx="1969477" cy="649287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Пермский край</a:t>
            </a:r>
          </a:p>
          <a:p>
            <a:pPr algn="ctr">
              <a:defRPr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3422)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41-08-52,</a:t>
            </a:r>
          </a:p>
          <a:p>
            <a:pPr algn="ctr">
              <a:defRPr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34-94-44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Скругленный прямоугольник 68"/>
          <p:cNvSpPr/>
          <p:nvPr/>
        </p:nvSpPr>
        <p:spPr>
          <a:xfrm>
            <a:off x="7042639" y="2206625"/>
            <a:ext cx="1979735" cy="574675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Удмуртская Республика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3412)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72-34-41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7032381" y="2863723"/>
            <a:ext cx="1979734" cy="495300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 Татарстан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8432) 21-37-93</a:t>
            </a: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7020658" y="3429000"/>
            <a:ext cx="1979734" cy="496888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  Марий-Эл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8362) 56-65-35, 64-20-00</a:t>
            </a: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7024321" y="3975100"/>
            <a:ext cx="1979735" cy="685800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Нижегородская область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8314)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30-01-23   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89038467542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7014796" y="4758479"/>
            <a:ext cx="1979735" cy="596900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Костромская область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4942) 49-24-91</a:t>
            </a: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7014797" y="5386389"/>
            <a:ext cx="1979734" cy="554037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Вологодская область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8172)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54-57-30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7014797" y="5970588"/>
            <a:ext cx="1979734" cy="627062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Архангельская область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8182)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41-06-41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284" name="Group 1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634244"/>
              </p:ext>
            </p:extLst>
          </p:nvPr>
        </p:nvGraphicFramePr>
        <p:xfrm>
          <a:off x="826478" y="979489"/>
          <a:ext cx="2283069" cy="5651507"/>
        </p:xfrm>
        <a:graphic>
          <a:graphicData uri="http://schemas.openxmlformats.org/drawingml/2006/table">
            <a:tbl>
              <a:tblPr/>
              <a:tblGrid>
                <a:gridCol w="1436982"/>
                <a:gridCol w="846087"/>
              </a:tblGrid>
              <a:tr h="14130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Наименование лесничества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Телефон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Афанасьевское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83331 2-16-18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Белохолуницкое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83364 4-34-84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Верхошижемское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83335 2-15-44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Вятскополянское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83334 6-24-11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Даровское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83336 2-12-15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Дубровское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83364 6-91-97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Зуевское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83337 2-06-28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Кайское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83339 3-01-72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Кикнурское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83341 5-11-06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Кильмезское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83338 2-24-05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Кирово-Чепецое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83361 6-40-95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Кирсинское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83339 2-10-50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Котельничское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83342 4-00-50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Куменское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83343 2-16-01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Лузское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83346 5-11-04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Малмыжское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83347 2-21-41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Мурашинское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83348 2-12-93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Нагорское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83349 2-13-60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Немское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83350 2-17-61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Нолинское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83368 2-14-51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Омутнинское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83352 2-15-53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Опаринское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83353 2-17-26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Оричевское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83354 2-10-00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Орловское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83365 2-12-58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Парковое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8332 35-02-47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Пинюгское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83351 2-14-01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Рудниковское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83339 3-61-61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6439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Санчурское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83357 2-22-93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Свечинское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83358 2-20-93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Синегорское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83349 7-11-01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Слободское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83362 4-23-98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Сорвижское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83330 3-41-95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Суводское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83375 2-28-62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83359 2-11-85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Уржумское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83363 2-19-73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Фаленское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83332 2-15-70 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Шабалинское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83345 2-11-74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Юрьянское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83366 2-16-00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Яранское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83367 2-10-80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</a:tbl>
          </a:graphicData>
        </a:graphic>
      </p:graphicFrame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3275856" y="7960"/>
            <a:ext cx="2895600" cy="365125"/>
          </a:xfrm>
        </p:spPr>
        <p:txBody>
          <a:bodyPr/>
          <a:lstStyle/>
          <a:p>
            <a:r>
              <a:rPr lang="ru-RU" dirty="0" smtClean="0"/>
              <a:t>151</a:t>
            </a:r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7014796" y="908051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7014796" y="5006483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7014797" y="5788226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7014796" y="5580113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7014796" y="6381328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7014796" y="6213783"/>
            <a:ext cx="19518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7014796" y="5157192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7028718" y="4149080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7014796" y="4365104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7046302" y="3573016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7046302" y="3792085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7038242" y="2996952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7038242" y="3223144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7038242" y="2420939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7032381" y="2564904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7014796" y="1631950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7020658" y="1823162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7024321" y="1094881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625475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>
          <a:xfrm>
            <a:off x="178777" y="207810"/>
            <a:ext cx="8786446" cy="4318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оперативного обмена информацией о пожарной опасности и лесных пожарах на территории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Кировской области</a:t>
            </a:r>
            <a:endParaRPr lang="ru-RU" alt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851031" y="1700213"/>
            <a:ext cx="1657350" cy="2736850"/>
          </a:xfrm>
          <a:prstGeom prst="roundRect">
            <a:avLst/>
          </a:prstGeom>
          <a:gradFill>
            <a:gsLst>
              <a:gs pos="0">
                <a:schemeClr val="accent2">
                  <a:tint val="50000"/>
                  <a:satMod val="300000"/>
                  <a:alpha val="38000"/>
                </a:schemeClr>
              </a:gs>
              <a:gs pos="35000">
                <a:schemeClr val="accent2">
                  <a:tint val="37000"/>
                  <a:satMod val="300000"/>
                  <a:alpha val="78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200" b="1" dirty="0">
                <a:latin typeface="Arial" pitchFamily="34" charset="0"/>
                <a:cs typeface="Arial" pitchFamily="34" charset="0"/>
              </a:rPr>
              <a:t>РДС КОГСАУ «Лесоохрана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»,</a:t>
            </a:r>
            <a:endParaRPr lang="ru-RU" sz="1200" b="1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1050" dirty="0" smtClean="0">
                <a:latin typeface="Arial" pitchFamily="34" charset="0"/>
                <a:cs typeface="Arial" pitchFamily="34" charset="0"/>
              </a:rPr>
              <a:t>министерство </a:t>
            </a:r>
            <a:r>
              <a:rPr lang="ru-RU" sz="1050" dirty="0">
                <a:latin typeface="Arial" pitchFamily="34" charset="0"/>
                <a:cs typeface="Arial" pitchFamily="34" charset="0"/>
              </a:rPr>
              <a:t>лесного хозяйства Кировской </a:t>
            </a:r>
            <a:r>
              <a:rPr lang="ru-RU" sz="1050" dirty="0" smtClean="0">
                <a:latin typeface="Arial" pitchFamily="34" charset="0"/>
                <a:cs typeface="Arial" pitchFamily="34" charset="0"/>
              </a:rPr>
              <a:t>области,</a:t>
            </a:r>
            <a:endParaRPr lang="ru-RU" sz="1050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1100" b="1" dirty="0" smtClean="0"/>
              <a:t>тел. 8-800-100-94-00</a:t>
            </a:r>
            <a:r>
              <a:rPr lang="ru-RU" sz="1100" b="1" dirty="0"/>
              <a:t>, </a:t>
            </a:r>
          </a:p>
          <a:p>
            <a:pPr algn="ctr">
              <a:defRPr/>
            </a:pPr>
            <a:r>
              <a:rPr lang="ru-RU" sz="1000" dirty="0">
                <a:latin typeface="Arial" pitchFamily="34" charset="0"/>
                <a:cs typeface="Arial" pitchFamily="34" charset="0"/>
              </a:rPr>
              <a:t>(8332) 64-34-28</a:t>
            </a:r>
            <a:endParaRPr lang="ru-RU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7" name="TextBox 54"/>
          <p:cNvSpPr txBox="1">
            <a:spLocks noChangeArrowheads="1"/>
          </p:cNvSpPr>
          <p:nvPr/>
        </p:nvSpPr>
        <p:spPr bwMode="auto">
          <a:xfrm>
            <a:off x="4211516" y="6237288"/>
            <a:ext cx="216144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1400" b="1"/>
              <a:t>К  А  З  А  Х  С  Т  А  Н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1692520" y="765175"/>
            <a:ext cx="5471746" cy="573088"/>
          </a:xfrm>
          <a:prstGeom prst="roundRect">
            <a:avLst/>
          </a:prstGeom>
          <a:gradFill>
            <a:gsLst>
              <a:gs pos="0">
                <a:schemeClr val="accent2">
                  <a:shade val="51000"/>
                  <a:satMod val="130000"/>
                  <a:alpha val="8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Сообщение о лесном пожаре</a:t>
            </a:r>
          </a:p>
          <a:p>
            <a:pPr algn="ctr">
              <a:defRPr/>
            </a:pPr>
            <a:r>
              <a:rPr lang="ru-RU" sz="1100" dirty="0">
                <a:latin typeface="Arial" pitchFamily="34" charset="0"/>
                <a:cs typeface="Arial" pitchFamily="34" charset="0"/>
              </a:rPr>
              <a:t>от  граждан, юридических лиц, арендаторов лесных участков, ЕДДС МО, лесничеств 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Минобороны России, 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ОАО «РЖД», службы 01</a:t>
            </a:r>
            <a:endParaRPr lang="ru-RU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6084277" y="1628775"/>
            <a:ext cx="2448658" cy="863600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Arial" pitchFamily="34" charset="0"/>
                <a:cs typeface="Arial" pitchFamily="34" charset="0"/>
              </a:rPr>
              <a:t>ФКУ «ЦУКС ГУ МЧС России по Кировской области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»,</a:t>
            </a:r>
            <a:endParaRPr lang="ru-RU" sz="1200" b="1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1050" dirty="0">
                <a:latin typeface="Arial" pitchFamily="34" charset="0"/>
                <a:cs typeface="Arial" pitchFamily="34" charset="0"/>
              </a:rPr>
              <a:t>т</a:t>
            </a:r>
            <a:r>
              <a:rPr lang="ru-RU" sz="1050" dirty="0" smtClean="0">
                <a:latin typeface="Arial" pitchFamily="34" charset="0"/>
                <a:cs typeface="Arial" pitchFamily="34" charset="0"/>
              </a:rPr>
              <a:t>ел. (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8332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) 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54-52-27,</a:t>
            </a:r>
            <a:endParaRPr lang="ru-RU" sz="1000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1000" dirty="0">
                <a:latin typeface="Arial" pitchFamily="34" charset="0"/>
                <a:cs typeface="Arial" pitchFamily="34" charset="0"/>
              </a:rPr>
              <a:t>64-45-10</a:t>
            </a:r>
            <a:endParaRPr lang="ru-RU" sz="105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Блок-схема: несколько документов 29"/>
          <p:cNvSpPr/>
          <p:nvPr/>
        </p:nvSpPr>
        <p:spPr>
          <a:xfrm>
            <a:off x="323851" y="1628775"/>
            <a:ext cx="2448657" cy="792163"/>
          </a:xfrm>
          <a:prstGeom prst="flowChartMulti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Arial" pitchFamily="34" charset="0"/>
                <a:cs typeface="Arial" pitchFamily="34" charset="0"/>
              </a:rPr>
              <a:t>Лесные отделы министерства лесного хозяйства Кировской области в лесничествах</a:t>
            </a:r>
            <a:endParaRPr lang="ru-RU" sz="105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1" name="Соединительная линия уступом 30"/>
          <p:cNvCxnSpPr>
            <a:endCxn id="29" idx="0"/>
          </p:cNvCxnSpPr>
          <p:nvPr/>
        </p:nvCxnSpPr>
        <p:spPr>
          <a:xfrm flipV="1">
            <a:off x="1997320" y="1628775"/>
            <a:ext cx="5312019" cy="6350"/>
          </a:xfrm>
          <a:prstGeom prst="bentConnector4">
            <a:avLst>
              <a:gd name="adj1" fmla="val 39366"/>
              <a:gd name="adj2" fmla="val 3698866"/>
            </a:avLst>
          </a:prstGeom>
          <a:ln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endCxn id="11" idx="0"/>
          </p:cNvCxnSpPr>
          <p:nvPr/>
        </p:nvCxnSpPr>
        <p:spPr>
          <a:xfrm>
            <a:off x="4643804" y="1412875"/>
            <a:ext cx="35902" cy="2873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3" name="Пятиугольник 42"/>
          <p:cNvSpPr/>
          <p:nvPr/>
        </p:nvSpPr>
        <p:spPr>
          <a:xfrm>
            <a:off x="323851" y="2997201"/>
            <a:ext cx="3311769" cy="576263"/>
          </a:xfrm>
          <a:prstGeom prst="homePlat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ru-RU" sz="1100" dirty="0">
                <a:latin typeface="Arial Narrow" pitchFamily="34" charset="0"/>
              </a:rPr>
              <a:t>Оперативная информация о пожарной опасности в лесах, пожарах</a:t>
            </a:r>
          </a:p>
          <a:p>
            <a:pPr>
              <a:defRPr/>
            </a:pPr>
            <a:r>
              <a:rPr lang="ru-RU" sz="1100" b="1" dirty="0">
                <a:latin typeface="Arial Narrow" pitchFamily="34" charset="0"/>
              </a:rPr>
              <a:t>ЕЖЕДНЕВНО: в зависимости от КПО</a:t>
            </a:r>
          </a:p>
        </p:txBody>
      </p:sp>
      <p:sp>
        <p:nvSpPr>
          <p:cNvPr id="44" name="Пятиугольник 43"/>
          <p:cNvSpPr/>
          <p:nvPr/>
        </p:nvSpPr>
        <p:spPr>
          <a:xfrm>
            <a:off x="323850" y="3644901"/>
            <a:ext cx="3024554" cy="576263"/>
          </a:xfrm>
          <a:prstGeom prst="homePlat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ru-RU" sz="1100" b="1" dirty="0">
                <a:latin typeface="Arial Narrow" pitchFamily="34" charset="0"/>
              </a:rPr>
              <a:t>Информация о пожарах</a:t>
            </a:r>
            <a:r>
              <a:rPr lang="ru-RU" sz="1100" dirty="0">
                <a:latin typeface="Arial Narrow" pitchFamily="34" charset="0"/>
              </a:rPr>
              <a:t>: крупных, угрожающих населённым пунктам, на особо охраняемых природных </a:t>
            </a:r>
            <a:r>
              <a:rPr lang="ru-RU" sz="1100" dirty="0" smtClean="0">
                <a:latin typeface="Arial Narrow" pitchFamily="34" charset="0"/>
              </a:rPr>
              <a:t>территориях</a:t>
            </a:r>
            <a:endParaRPr lang="ru-RU" sz="1100" dirty="0">
              <a:latin typeface="Arial Narrow" pitchFamily="34" charset="0"/>
            </a:endParaRPr>
          </a:p>
        </p:txBody>
      </p:sp>
      <p:sp>
        <p:nvSpPr>
          <p:cNvPr id="45" name="Выноска со стрелкой вниз 44"/>
          <p:cNvSpPr/>
          <p:nvPr/>
        </p:nvSpPr>
        <p:spPr>
          <a:xfrm>
            <a:off x="323850" y="2565400"/>
            <a:ext cx="2249365" cy="431800"/>
          </a:xfrm>
          <a:prstGeom prst="downArrowCallout">
            <a:avLst/>
          </a:prstGeom>
          <a:solidFill>
            <a:schemeClr val="accent2">
              <a:alpha val="74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Arial Narrow" pitchFamily="34" charset="0"/>
              </a:rPr>
              <a:t>Передача информации</a:t>
            </a:r>
          </a:p>
        </p:txBody>
      </p:sp>
      <p:sp>
        <p:nvSpPr>
          <p:cNvPr id="56" name="Пятиугольник 55"/>
          <p:cNvSpPr/>
          <p:nvPr/>
        </p:nvSpPr>
        <p:spPr>
          <a:xfrm>
            <a:off x="5827836" y="2708276"/>
            <a:ext cx="1912326" cy="576263"/>
          </a:xfrm>
          <a:prstGeom prst="homePlat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100" b="1" dirty="0">
                <a:latin typeface="Arial Narrow" pitchFamily="34" charset="0"/>
              </a:rPr>
              <a:t>ЕЖЕДНЕВНО: </a:t>
            </a:r>
            <a:r>
              <a:rPr lang="ru-RU" sz="1100" b="1" dirty="0" smtClean="0">
                <a:latin typeface="Arial Narrow" pitchFamily="34" charset="0"/>
              </a:rPr>
              <a:t>двукратно</a:t>
            </a:r>
            <a:endParaRPr lang="ru-RU" sz="1100" b="1" dirty="0">
              <a:latin typeface="Arial Narrow" pitchFamily="34" charset="0"/>
            </a:endParaRPr>
          </a:p>
        </p:txBody>
      </p:sp>
      <p:sp>
        <p:nvSpPr>
          <p:cNvPr id="58" name="Стрелка углом вверх 57"/>
          <p:cNvSpPr/>
          <p:nvPr/>
        </p:nvSpPr>
        <p:spPr>
          <a:xfrm>
            <a:off x="7668358" y="2565400"/>
            <a:ext cx="432288" cy="935038"/>
          </a:xfrm>
          <a:prstGeom prst="bentUpArrow">
            <a:avLst>
              <a:gd name="adj1" fmla="val 17014"/>
              <a:gd name="adj2" fmla="val 25000"/>
              <a:gd name="adj3" fmla="val 2500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9" name="Стрелка углом вверх 58"/>
          <p:cNvSpPr/>
          <p:nvPr/>
        </p:nvSpPr>
        <p:spPr>
          <a:xfrm>
            <a:off x="7668358" y="3789363"/>
            <a:ext cx="432288" cy="647700"/>
          </a:xfrm>
          <a:prstGeom prst="bentUpArrow">
            <a:avLst>
              <a:gd name="adj1" fmla="val 17013"/>
              <a:gd name="adj2" fmla="val 25000"/>
              <a:gd name="adj3" fmla="val 2500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395654" y="4941888"/>
            <a:ext cx="4176346" cy="647700"/>
          </a:xfrm>
          <a:prstGeom prst="roundRect">
            <a:avLst/>
          </a:prstGeom>
          <a:ln w="254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latin typeface="Arial Narrow" pitchFamily="34" charset="0"/>
              </a:rPr>
              <a:t>Министерство</a:t>
            </a:r>
          </a:p>
          <a:p>
            <a:pPr algn="ctr">
              <a:defRPr/>
            </a:pPr>
            <a:r>
              <a:rPr lang="ru-RU" sz="1100" dirty="0">
                <a:latin typeface="Arial Narrow" pitchFamily="34" charset="0"/>
              </a:rPr>
              <a:t>лесного хозяйства Кировской </a:t>
            </a:r>
            <a:r>
              <a:rPr lang="ru-RU" sz="1100" dirty="0" smtClean="0">
                <a:latin typeface="Arial Narrow" pitchFamily="34" charset="0"/>
              </a:rPr>
              <a:t>области,</a:t>
            </a:r>
            <a:endParaRPr lang="ru-RU" sz="1100" dirty="0">
              <a:latin typeface="Arial Narrow" pitchFamily="34" charset="0"/>
            </a:endParaRPr>
          </a:p>
          <a:p>
            <a:pPr algn="ctr">
              <a:defRPr/>
            </a:pPr>
            <a:r>
              <a:rPr lang="ru-RU" sz="1100" dirty="0">
                <a:latin typeface="Arial Narrow" pitchFamily="34" charset="0"/>
              </a:rPr>
              <a:t>т</a:t>
            </a:r>
            <a:r>
              <a:rPr lang="ru-RU" sz="1100" dirty="0" smtClean="0">
                <a:latin typeface="Arial Narrow" pitchFamily="34" charset="0"/>
              </a:rPr>
              <a:t>ел. (8332</a:t>
            </a:r>
            <a:r>
              <a:rPr lang="ru-RU" sz="1100" dirty="0">
                <a:latin typeface="Arial Narrow" pitchFamily="34" charset="0"/>
              </a:rPr>
              <a:t>) 38-24-33, 64-34-73</a:t>
            </a:r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395654" y="6396038"/>
            <a:ext cx="4391758" cy="4318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/>
              <a:t>Правительство </a:t>
            </a:r>
            <a:r>
              <a:rPr lang="ru-RU" sz="1200" b="1" dirty="0" smtClean="0"/>
              <a:t>Кировской области</a:t>
            </a:r>
            <a:r>
              <a:rPr lang="ru-RU" sz="1200" b="1" dirty="0"/>
              <a:t>, </a:t>
            </a:r>
          </a:p>
          <a:p>
            <a:pPr algn="ctr">
              <a:defRPr/>
            </a:pPr>
            <a:r>
              <a:rPr lang="ru-RU" sz="1200" b="1" dirty="0"/>
              <a:t>комиссия по ЧС и ПБ Кировской области</a:t>
            </a:r>
            <a:endParaRPr lang="ru-RU" sz="1200" dirty="0"/>
          </a:p>
        </p:txBody>
      </p:sp>
      <p:sp>
        <p:nvSpPr>
          <p:cNvPr id="64" name="Стрелка вниз 63"/>
          <p:cNvSpPr/>
          <p:nvPr/>
        </p:nvSpPr>
        <p:spPr>
          <a:xfrm rot="1036561">
            <a:off x="3585797" y="4660901"/>
            <a:ext cx="577362" cy="239713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5" name="Выноска со стрелкой вниз 64"/>
          <p:cNvSpPr/>
          <p:nvPr/>
        </p:nvSpPr>
        <p:spPr>
          <a:xfrm>
            <a:off x="467458" y="5661026"/>
            <a:ext cx="1944565" cy="720725"/>
          </a:xfrm>
          <a:prstGeom prst="downArrowCallout">
            <a:avLst/>
          </a:prstGeom>
          <a:ln w="1905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dirty="0">
                <a:latin typeface="Arial Narrow" pitchFamily="34" charset="0"/>
              </a:rPr>
              <a:t>Оперативная информация о пожарной опасности в лесах</a:t>
            </a:r>
          </a:p>
          <a:p>
            <a:pPr algn="ctr">
              <a:defRPr/>
            </a:pPr>
            <a:r>
              <a:rPr lang="ru-RU" sz="800" b="1" dirty="0" smtClean="0">
                <a:latin typeface="Arial Narrow" pitchFamily="34" charset="0"/>
              </a:rPr>
              <a:t>(ЕЖЕДНЕВНО</a:t>
            </a:r>
            <a:r>
              <a:rPr lang="ru-RU" sz="800" b="1" dirty="0">
                <a:latin typeface="Arial Narrow" pitchFamily="34" charset="0"/>
              </a:rPr>
              <a:t>: </a:t>
            </a:r>
            <a:r>
              <a:rPr lang="ru-RU" sz="800" b="1" dirty="0" smtClean="0">
                <a:latin typeface="Arial Narrow" pitchFamily="34" charset="0"/>
              </a:rPr>
              <a:t>однократно)</a:t>
            </a:r>
            <a:endParaRPr lang="ru-RU" sz="800" b="1" dirty="0">
              <a:latin typeface="Arial Narrow" pitchFamily="34" charset="0"/>
            </a:endParaRPr>
          </a:p>
        </p:txBody>
      </p:sp>
      <p:sp>
        <p:nvSpPr>
          <p:cNvPr id="66" name="Выноска со стрелкой вниз 65"/>
          <p:cNvSpPr/>
          <p:nvPr/>
        </p:nvSpPr>
        <p:spPr>
          <a:xfrm>
            <a:off x="2483828" y="5661026"/>
            <a:ext cx="2154115" cy="720725"/>
          </a:xfrm>
          <a:prstGeom prst="downArrowCallout">
            <a:avLst/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dirty="0" smtClean="0">
                <a:latin typeface="Arial Narrow" pitchFamily="34" charset="0"/>
              </a:rPr>
              <a:t>Информация о </a:t>
            </a:r>
            <a:r>
              <a:rPr lang="ru-RU" sz="1000" dirty="0">
                <a:latin typeface="Arial Narrow" pitchFamily="34" charset="0"/>
              </a:rPr>
              <a:t>угрозе возникновения </a:t>
            </a:r>
            <a:r>
              <a:rPr lang="ru-RU" sz="1000" dirty="0" smtClean="0">
                <a:latin typeface="Arial Narrow" pitchFamily="34" charset="0"/>
              </a:rPr>
              <a:t>ЧС </a:t>
            </a:r>
          </a:p>
          <a:p>
            <a:pPr algn="ctr">
              <a:defRPr/>
            </a:pPr>
            <a:r>
              <a:rPr lang="ru-RU" sz="1000" b="1" dirty="0" smtClean="0">
                <a:latin typeface="Arial Narrow" pitchFamily="34" charset="0"/>
              </a:rPr>
              <a:t>(до </a:t>
            </a:r>
            <a:r>
              <a:rPr lang="ru-RU" sz="1000" b="1" dirty="0">
                <a:latin typeface="Arial Narrow" pitchFamily="34" charset="0"/>
              </a:rPr>
              <a:t>15 </a:t>
            </a:r>
            <a:r>
              <a:rPr lang="ru-RU" sz="1000" b="1" dirty="0" smtClean="0">
                <a:latin typeface="Arial Narrow" pitchFamily="34" charset="0"/>
              </a:rPr>
              <a:t>минут)</a:t>
            </a:r>
            <a:endParaRPr lang="ru-RU" sz="800" b="1" dirty="0">
              <a:latin typeface="Arial Narrow" pitchFamily="34" charset="0"/>
            </a:endParaRPr>
          </a:p>
        </p:txBody>
      </p:sp>
      <p:sp>
        <p:nvSpPr>
          <p:cNvPr id="67" name="Двойная стрелка влево/вправо 66"/>
          <p:cNvSpPr/>
          <p:nvPr/>
        </p:nvSpPr>
        <p:spPr>
          <a:xfrm>
            <a:off x="3059723" y="1844676"/>
            <a:ext cx="504092" cy="144463"/>
          </a:xfrm>
          <a:prstGeom prst="left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8" name="Двойная стрелка влево/вправо 67"/>
          <p:cNvSpPr/>
          <p:nvPr/>
        </p:nvSpPr>
        <p:spPr>
          <a:xfrm>
            <a:off x="5508381" y="1844676"/>
            <a:ext cx="504092" cy="144463"/>
          </a:xfrm>
          <a:prstGeom prst="left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 rot="19705115">
            <a:off x="5073162" y="4603751"/>
            <a:ext cx="577362" cy="238125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4787412" y="6092825"/>
            <a:ext cx="4106008" cy="64928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tIns="14400" anchor="ctr"/>
          <a:lstStyle/>
          <a:p>
            <a:pPr algn="ctr">
              <a:lnSpc>
                <a:spcPct val="150000"/>
              </a:lnSpc>
              <a:defRPr/>
            </a:pPr>
            <a:r>
              <a:rPr lang="ru-RU" sz="1400" b="1" dirty="0"/>
              <a:t>Федеральная диспетчерская служба</a:t>
            </a:r>
            <a:endParaRPr lang="ru-RU" sz="1200" dirty="0"/>
          </a:p>
          <a:p>
            <a:pPr algn="ctr">
              <a:lnSpc>
                <a:spcPct val="150000"/>
              </a:lnSpc>
              <a:defRPr/>
            </a:pPr>
            <a:r>
              <a:rPr lang="ru-RU" sz="1200" b="1" dirty="0"/>
              <a:t>Департамент лесного хозяйства по ПФО</a:t>
            </a:r>
          </a:p>
        </p:txBody>
      </p:sp>
      <p:sp>
        <p:nvSpPr>
          <p:cNvPr id="34" name="Выноска со стрелкой вниз 33"/>
          <p:cNvSpPr/>
          <p:nvPr/>
        </p:nvSpPr>
        <p:spPr>
          <a:xfrm>
            <a:off x="4637943" y="5229226"/>
            <a:ext cx="1446334" cy="936625"/>
          </a:xfrm>
          <a:prstGeom prst="downArrowCallout">
            <a:avLst>
              <a:gd name="adj1" fmla="val 18303"/>
              <a:gd name="adj2" fmla="val 28267"/>
              <a:gd name="adj3" fmla="val 13409"/>
              <a:gd name="adj4" fmla="val 78410"/>
            </a:avLst>
          </a:prstGeom>
          <a:ln w="1905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dirty="0" smtClean="0">
                <a:latin typeface="Arial Narrow" pitchFamily="34" charset="0"/>
              </a:rPr>
              <a:t>О </a:t>
            </a:r>
            <a:r>
              <a:rPr lang="ru-RU" sz="800" dirty="0">
                <a:latin typeface="Arial Narrow" pitchFamily="34" charset="0"/>
              </a:rPr>
              <a:t>пожарной опасности в лесах</a:t>
            </a:r>
          </a:p>
          <a:p>
            <a:pPr algn="ctr">
              <a:defRPr/>
            </a:pPr>
            <a:r>
              <a:rPr lang="ru-RU" sz="800" b="1" dirty="0" smtClean="0">
                <a:latin typeface="Arial Narrow" pitchFamily="34" charset="0"/>
              </a:rPr>
              <a:t>(ЕЖЕДНЕВНО</a:t>
            </a:r>
            <a:r>
              <a:rPr lang="ru-RU" sz="800" b="1" dirty="0">
                <a:latin typeface="Arial Narrow" pitchFamily="34" charset="0"/>
              </a:rPr>
              <a:t>: </a:t>
            </a:r>
            <a:r>
              <a:rPr lang="ru-RU" sz="800" b="1" dirty="0" smtClean="0">
                <a:latin typeface="Arial Narrow" pitchFamily="34" charset="0"/>
              </a:rPr>
              <a:t>однократно)</a:t>
            </a:r>
            <a:endParaRPr lang="ru-RU" sz="800" b="1" dirty="0">
              <a:latin typeface="Arial Narrow" pitchFamily="34" charset="0"/>
            </a:endParaRPr>
          </a:p>
        </p:txBody>
      </p:sp>
      <p:sp>
        <p:nvSpPr>
          <p:cNvPr id="35" name="Выноска со стрелкой вниз 34"/>
          <p:cNvSpPr/>
          <p:nvPr/>
        </p:nvSpPr>
        <p:spPr>
          <a:xfrm>
            <a:off x="6100397" y="5229226"/>
            <a:ext cx="1639765" cy="936625"/>
          </a:xfrm>
          <a:prstGeom prst="downArrowCallout">
            <a:avLst>
              <a:gd name="adj1" fmla="val 15789"/>
              <a:gd name="adj2" fmla="val 25000"/>
              <a:gd name="adj3" fmla="val 13025"/>
              <a:gd name="adj4" fmla="val 77763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dirty="0">
                <a:latin typeface="Arial Narrow" pitchFamily="34" charset="0"/>
              </a:rPr>
              <a:t>О трансграничных пожарах, несчастных случаях, введении режима ЧС</a:t>
            </a:r>
          </a:p>
          <a:p>
            <a:pPr algn="ctr">
              <a:defRPr/>
            </a:pPr>
            <a:r>
              <a:rPr lang="ru-RU" sz="1000" b="1" dirty="0">
                <a:latin typeface="Arial Narrow" pitchFamily="34" charset="0"/>
              </a:rPr>
              <a:t>(по факту события)</a:t>
            </a: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849923" y="1230313"/>
            <a:ext cx="769327" cy="2159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b="1" dirty="0">
                <a:latin typeface="Arial Narrow" pitchFamily="34" charset="0"/>
              </a:rPr>
              <a:t>до 5 </a:t>
            </a:r>
            <a:r>
              <a:rPr lang="ru-RU" sz="1000" b="1" dirty="0" smtClean="0">
                <a:latin typeface="Arial Narrow" pitchFamily="34" charset="0"/>
              </a:rPr>
              <a:t>минут</a:t>
            </a:r>
            <a:endParaRPr lang="ru-RU" sz="1000" b="1" dirty="0">
              <a:latin typeface="Arial Narrow" pitchFamily="34" charset="0"/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7401658" y="1233488"/>
            <a:ext cx="842750" cy="21272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b="1" dirty="0">
                <a:latin typeface="Arial Narrow" pitchFamily="34" charset="0"/>
              </a:rPr>
              <a:t>до 5 </a:t>
            </a:r>
            <a:r>
              <a:rPr lang="ru-RU" sz="1000" b="1" dirty="0" smtClean="0">
                <a:latin typeface="Arial Narrow" pitchFamily="34" charset="0"/>
              </a:rPr>
              <a:t>минут</a:t>
            </a:r>
            <a:endParaRPr lang="ru-RU" sz="1000" b="1" dirty="0">
              <a:latin typeface="Arial Narrow" pitchFamily="34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4284784" y="1338263"/>
            <a:ext cx="768777" cy="2159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b="1" dirty="0">
                <a:latin typeface="Arial Narrow" pitchFamily="34" charset="0"/>
              </a:rPr>
              <a:t>до 5 </a:t>
            </a:r>
            <a:r>
              <a:rPr lang="ru-RU" sz="1000" b="1" dirty="0" smtClean="0">
                <a:latin typeface="Arial Narrow" pitchFamily="34" charset="0"/>
              </a:rPr>
              <a:t>минут</a:t>
            </a:r>
            <a:endParaRPr lang="ru-RU" sz="1000" b="1" dirty="0">
              <a:latin typeface="Arial Narrow" pitchFamily="34" charset="0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960202" y="3068639"/>
            <a:ext cx="1439008" cy="136842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Arial Narrow" pitchFamily="34" charset="0"/>
              </a:rPr>
              <a:t>КОГСАУ «Лесоохрана»</a:t>
            </a:r>
          </a:p>
        </p:txBody>
      </p:sp>
      <p:sp>
        <p:nvSpPr>
          <p:cNvPr id="40" name="Пятиугольник 39"/>
          <p:cNvSpPr/>
          <p:nvPr/>
        </p:nvSpPr>
        <p:spPr>
          <a:xfrm>
            <a:off x="317989" y="4292601"/>
            <a:ext cx="3030415" cy="576263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ru-RU" sz="1100" b="1" dirty="0">
                <a:latin typeface="Arial Narrow" pitchFamily="34" charset="0"/>
              </a:rPr>
              <a:t>Информация</a:t>
            </a:r>
            <a:r>
              <a:rPr lang="ru-RU" sz="1100" dirty="0">
                <a:latin typeface="Arial Narrow" pitchFamily="34" charset="0"/>
              </a:rPr>
              <a:t> об угрозе возникновения  ЧС;</a:t>
            </a:r>
          </a:p>
          <a:p>
            <a:pPr>
              <a:defRPr/>
            </a:pPr>
            <a:r>
              <a:rPr lang="ru-RU" sz="1100" dirty="0">
                <a:latin typeface="Arial Narrow" pitchFamily="34" charset="0"/>
              </a:rPr>
              <a:t>о несчастных случаях, о трансграничных пожарах</a:t>
            </a:r>
          </a:p>
        </p:txBody>
      </p:sp>
      <p:sp>
        <p:nvSpPr>
          <p:cNvPr id="41" name="Пятиугольник 40"/>
          <p:cNvSpPr/>
          <p:nvPr/>
        </p:nvSpPr>
        <p:spPr>
          <a:xfrm>
            <a:off x="5830766" y="3429001"/>
            <a:ext cx="1800957" cy="504825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100" b="1" dirty="0">
                <a:latin typeface="Arial Narrow" pitchFamily="34" charset="0"/>
              </a:rPr>
              <a:t>до 10 </a:t>
            </a:r>
            <a:r>
              <a:rPr lang="ru-RU" sz="1100" b="1" dirty="0" smtClean="0">
                <a:latin typeface="Arial Narrow" pitchFamily="34" charset="0"/>
              </a:rPr>
              <a:t>минут</a:t>
            </a:r>
            <a:endParaRPr lang="ru-RU" sz="1100" b="1" dirty="0">
              <a:latin typeface="Arial Narrow" pitchFamily="34" charset="0"/>
            </a:endParaRPr>
          </a:p>
          <a:p>
            <a:pPr>
              <a:defRPr/>
            </a:pPr>
            <a:r>
              <a:rPr lang="ru-RU" sz="1100" dirty="0">
                <a:latin typeface="Arial Narrow" pitchFamily="34" charset="0"/>
              </a:rPr>
              <a:t>(по факту события)</a:t>
            </a: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2842846" y="4005263"/>
            <a:ext cx="792774" cy="2159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b="1" dirty="0">
                <a:latin typeface="Arial Narrow" pitchFamily="34" charset="0"/>
              </a:rPr>
              <a:t>до 5 </a:t>
            </a:r>
            <a:r>
              <a:rPr lang="ru-RU" sz="1000" b="1" dirty="0" smtClean="0">
                <a:latin typeface="Arial Narrow" pitchFamily="34" charset="0"/>
              </a:rPr>
              <a:t>минут</a:t>
            </a:r>
            <a:endParaRPr lang="ru-RU" sz="1000" b="1" dirty="0">
              <a:latin typeface="Arial Narrow" pitchFamily="34" charset="0"/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2772508" y="4652964"/>
            <a:ext cx="863112" cy="28892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b="1" dirty="0">
                <a:latin typeface="Arial Narrow" pitchFamily="34" charset="0"/>
              </a:rPr>
              <a:t>до 15 </a:t>
            </a:r>
            <a:r>
              <a:rPr lang="ru-RU" sz="1000" b="1" dirty="0" smtClean="0">
                <a:latin typeface="Arial Narrow" pitchFamily="34" charset="0"/>
              </a:rPr>
              <a:t>минут</a:t>
            </a:r>
            <a:endParaRPr lang="ru-RU" sz="1000" b="1" dirty="0">
              <a:latin typeface="Arial Narrow" pitchFamily="34" charset="0"/>
            </a:endParaRPr>
          </a:p>
        </p:txBody>
      </p:sp>
      <p:sp>
        <p:nvSpPr>
          <p:cNvPr id="49" name="Выноска со стрелкой вниз 48"/>
          <p:cNvSpPr/>
          <p:nvPr/>
        </p:nvSpPr>
        <p:spPr>
          <a:xfrm>
            <a:off x="7762143" y="5229226"/>
            <a:ext cx="1273419" cy="936625"/>
          </a:xfrm>
          <a:prstGeom prst="downArrowCallout">
            <a:avLst>
              <a:gd name="adj1" fmla="val 17628"/>
              <a:gd name="adj2" fmla="val 25000"/>
              <a:gd name="adj3" fmla="val 16246"/>
              <a:gd name="adj4" fmla="val 77765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dirty="0">
                <a:latin typeface="Arial Narrow" pitchFamily="34" charset="0"/>
              </a:rPr>
              <a:t>О </a:t>
            </a:r>
            <a:r>
              <a:rPr lang="ru-RU" sz="800" dirty="0" smtClean="0">
                <a:latin typeface="Arial Narrow" pitchFamily="34" charset="0"/>
              </a:rPr>
              <a:t>пожарах, </a:t>
            </a:r>
            <a:r>
              <a:rPr lang="ru-RU" sz="800" dirty="0">
                <a:latin typeface="Arial Narrow" pitchFamily="34" charset="0"/>
              </a:rPr>
              <a:t>угрожающих населённым пунктам </a:t>
            </a:r>
          </a:p>
          <a:p>
            <a:pPr algn="ctr">
              <a:defRPr/>
            </a:pPr>
            <a:r>
              <a:rPr lang="ru-RU" sz="1000" b="1" dirty="0" smtClean="0">
                <a:latin typeface="Arial Narrow" pitchFamily="34" charset="0"/>
              </a:rPr>
              <a:t>(до </a:t>
            </a:r>
            <a:r>
              <a:rPr lang="ru-RU" sz="1000" b="1" dirty="0">
                <a:latin typeface="Arial Narrow" pitchFamily="34" charset="0"/>
              </a:rPr>
              <a:t>5 </a:t>
            </a:r>
            <a:r>
              <a:rPr lang="ru-RU" sz="1000" b="1" dirty="0" smtClean="0">
                <a:latin typeface="Arial Narrow" pitchFamily="34" charset="0"/>
              </a:rPr>
              <a:t>минут)</a:t>
            </a:r>
            <a:endParaRPr lang="ru-RU" sz="1000" b="1" dirty="0">
              <a:latin typeface="Arial Narrow" pitchFamily="34" charset="0"/>
            </a:endParaRPr>
          </a:p>
        </p:txBody>
      </p:sp>
      <p:sp>
        <p:nvSpPr>
          <p:cNvPr id="27" name="Выноска со стрелкой вниз 26"/>
          <p:cNvSpPr/>
          <p:nvPr/>
        </p:nvSpPr>
        <p:spPr>
          <a:xfrm>
            <a:off x="4895851" y="4868863"/>
            <a:ext cx="4139711" cy="360362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64977"/>
            </a:avLst>
          </a:prstGeom>
          <a:ln w="254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b="1" dirty="0"/>
              <a:t>Передача информации</a:t>
            </a:r>
          </a:p>
        </p:txBody>
      </p:sp>
      <p:cxnSp>
        <p:nvCxnSpPr>
          <p:cNvPr id="46" name="Прямая соединительная линия 45"/>
          <p:cNvCxnSpPr>
            <a:stCxn id="33" idx="1"/>
            <a:endCxn id="33" idx="3"/>
          </p:cNvCxnSpPr>
          <p:nvPr/>
        </p:nvCxnSpPr>
        <p:spPr>
          <a:xfrm>
            <a:off x="4787412" y="6418263"/>
            <a:ext cx="410600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Пятиугольник 41"/>
          <p:cNvSpPr/>
          <p:nvPr/>
        </p:nvSpPr>
        <p:spPr>
          <a:xfrm>
            <a:off x="5827836" y="4005263"/>
            <a:ext cx="1871296" cy="647701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100" b="1" dirty="0">
                <a:latin typeface="Arial Narrow" pitchFamily="34" charset="0"/>
              </a:rPr>
              <a:t>О пожарах, угрожающих населенным </a:t>
            </a:r>
            <a:r>
              <a:rPr lang="ru-RU" sz="1100" b="1" dirty="0" smtClean="0">
                <a:latin typeface="Arial Narrow" pitchFamily="34" charset="0"/>
              </a:rPr>
              <a:t>пунктам,</a:t>
            </a:r>
            <a:endParaRPr lang="ru-RU" sz="1100" b="1" dirty="0">
              <a:latin typeface="Arial Narrow" pitchFamily="34" charset="0"/>
            </a:endParaRPr>
          </a:p>
          <a:p>
            <a:pPr>
              <a:defRPr/>
            </a:pPr>
            <a:r>
              <a:rPr lang="ru-RU" sz="1100" b="1" dirty="0">
                <a:latin typeface="Arial Narrow" pitchFamily="34" charset="0"/>
              </a:rPr>
              <a:t>до 5 </a:t>
            </a:r>
            <a:r>
              <a:rPr lang="ru-RU" sz="1100" b="1" dirty="0" smtClean="0">
                <a:latin typeface="Arial Narrow" pitchFamily="34" charset="0"/>
              </a:rPr>
              <a:t>минут </a:t>
            </a:r>
            <a:r>
              <a:rPr lang="ru-RU" sz="1100" dirty="0" smtClean="0">
                <a:latin typeface="Arial Narrow" pitchFamily="34" charset="0"/>
              </a:rPr>
              <a:t>(по </a:t>
            </a:r>
            <a:r>
              <a:rPr lang="ru-RU" sz="1100" dirty="0">
                <a:latin typeface="Arial Narrow" pitchFamily="34" charset="0"/>
              </a:rPr>
              <a:t>факту события)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3124200" y="0"/>
            <a:ext cx="2895600" cy="365125"/>
          </a:xfrm>
        </p:spPr>
        <p:txBody>
          <a:bodyPr/>
          <a:lstStyle/>
          <a:p>
            <a:r>
              <a:rPr lang="ru-RU" dirty="0" smtClean="0"/>
              <a:t>152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687660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1064</TotalTime>
  <Words>1326</Words>
  <Application>Microsoft Office PowerPoint</Application>
  <PresentationFormat>Экран (4:3)</PresentationFormat>
  <Paragraphs>406</Paragraphs>
  <Slides>7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1. Карта-схема распределения земель субъекта Российской Федерации по зонам охраны лесов от пожаров различными способами (с использованием наземных, авиационных или космических средств), в том числе зона контроля, с указанием маршрутов авиационного патрулирования с границами муниципальных образований, лесничеств и лесопарков</vt:lpstr>
      <vt:lpstr>2. Карта-схема мест дислокации лесопожарных формирований, подразделений пожарной охраны  и аварийно-спасательных формирований </vt:lpstr>
      <vt:lpstr>2.1 Карта-схема мест дислокации лесопожарных формирований, подразделений пожарной охраны и аварийно-спасательных формирований </vt:lpstr>
      <vt:lpstr>3. Карта-схема межрегионального взаимодействия при тушении лесных пожаров </vt:lpstr>
      <vt:lpstr>4. Схема привлечения сил и средств подразделений пожарной охраны и аварийно-спасательных формирований, сил и средств, которые могут быть привлечены для борьбы с лесными пожарами, иных юридических лиц, которые могут быть привлечены в установленном порядке к тушению лесных пожаров, в соответствии с уровнем пожарной опасности в лесах </vt:lpstr>
      <vt:lpstr>5. Схема функционирования специализированной диспетчерской службы на территории Кировской области</vt:lpstr>
      <vt:lpstr>6. Схема оперативного обмена информацией о пожарной опасности и лесных пожарах на территории Кировской области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Карта-схема  распределения земель лесного фонда, расположенных на территории субъекта РФ, по зонам мониторинга</dc:title>
  <dc:creator>SamLab.ws</dc:creator>
  <cp:lastModifiedBy>Михеев В.А.</cp:lastModifiedBy>
  <cp:revision>56</cp:revision>
  <cp:lastPrinted>2018-03-20T11:43:53Z</cp:lastPrinted>
  <dcterms:created xsi:type="dcterms:W3CDTF">2018-02-04T06:29:19Z</dcterms:created>
  <dcterms:modified xsi:type="dcterms:W3CDTF">2019-02-14T07:57:17Z</dcterms:modified>
</cp:coreProperties>
</file>